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72" r:id="rId6"/>
    <p:sldId id="261" r:id="rId7"/>
    <p:sldId id="263" r:id="rId8"/>
    <p:sldId id="264" r:id="rId9"/>
    <p:sldId id="267" r:id="rId10"/>
    <p:sldId id="268" r:id="rId11"/>
    <p:sldId id="269" r:id="rId12"/>
    <p:sldId id="266" r:id="rId13"/>
    <p:sldId id="270" r:id="rId14"/>
    <p:sldId id="262" r:id="rId15"/>
    <p:sldId id="271" r:id="rId16"/>
    <p:sldId id="265" r:id="rId1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BDA3"/>
    <a:srgbClr val="63C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72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Hostalric-ATICS\Hostalric_escarp_conju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a-ES" dirty="0" smtClean="0"/>
              <a:t>Baluard sud-est</a:t>
            </a:r>
            <a:r>
              <a:rPr lang="ca-ES" baseline="0" dirty="0" smtClean="0"/>
              <a:t> </a:t>
            </a:r>
            <a:r>
              <a:rPr lang="ca-ES" baseline="0" dirty="0"/>
              <a:t>castell </a:t>
            </a:r>
            <a:r>
              <a:rPr lang="ca-ES" dirty="0"/>
              <a:t>Hostalric 2019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2400562544426761E-2"/>
          <c:y val="7.2681656403256786E-2"/>
          <c:w val="0.93488363106810179"/>
          <c:h val="0.712731819480375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'Hostalric conjunt'!$C$15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strRef>
              <c:f>'Hostalric conjunt'!$B$16:$B$24</c:f>
              <c:strCache>
                <c:ptCount val="9"/>
                <c:pt idx="0">
                  <c:v>&lt;1 </c:v>
                </c:pt>
                <c:pt idx="1">
                  <c:v>1-6 a</c:v>
                </c:pt>
                <c:pt idx="2">
                  <c:v>7-12 a</c:v>
                </c:pt>
                <c:pt idx="3">
                  <c:v>13-19 a</c:v>
                </c:pt>
                <c:pt idx="4">
                  <c:v>20-29 a</c:v>
                </c:pt>
                <c:pt idx="5">
                  <c:v>30-39 a</c:v>
                </c:pt>
                <c:pt idx="6">
                  <c:v>40-60 a</c:v>
                </c:pt>
                <c:pt idx="7">
                  <c:v>61-x</c:v>
                </c:pt>
                <c:pt idx="8">
                  <c:v>25-x</c:v>
                </c:pt>
              </c:strCache>
            </c:strRef>
          </c:cat>
          <c:val>
            <c:numRef>
              <c:f>'Hostalric conjunt'!$C$16:$C$24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4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1"/>
          <c:order val="1"/>
          <c:tx>
            <c:strRef>
              <c:f>'Hostalric conjunt'!$D$15</c:f>
              <c:strCache>
                <c:ptCount val="1"/>
                <c:pt idx="0">
                  <c:v>F</c:v>
                </c:pt>
              </c:strCache>
            </c:strRef>
          </c:tx>
          <c:invertIfNegative val="0"/>
          <c:cat>
            <c:strRef>
              <c:f>'Hostalric conjunt'!$B$16:$B$24</c:f>
              <c:strCache>
                <c:ptCount val="9"/>
                <c:pt idx="0">
                  <c:v>&lt;1 </c:v>
                </c:pt>
                <c:pt idx="1">
                  <c:v>1-6 a</c:v>
                </c:pt>
                <c:pt idx="2">
                  <c:v>7-12 a</c:v>
                </c:pt>
                <c:pt idx="3">
                  <c:v>13-19 a</c:v>
                </c:pt>
                <c:pt idx="4">
                  <c:v>20-29 a</c:v>
                </c:pt>
                <c:pt idx="5">
                  <c:v>30-39 a</c:v>
                </c:pt>
                <c:pt idx="6">
                  <c:v>40-60 a</c:v>
                </c:pt>
                <c:pt idx="7">
                  <c:v>61-x</c:v>
                </c:pt>
                <c:pt idx="8">
                  <c:v>25-x</c:v>
                </c:pt>
              </c:strCache>
            </c:strRef>
          </c:cat>
          <c:val>
            <c:numRef>
              <c:f>'Hostalric conjunt'!$D$16:$D$24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2"/>
          <c:order val="2"/>
          <c:tx>
            <c:strRef>
              <c:f>'Hostalric conjunt'!$E$15</c:f>
              <c:strCache>
                <c:ptCount val="1"/>
                <c:pt idx="0">
                  <c:v>ND</c:v>
                </c:pt>
              </c:strCache>
            </c:strRef>
          </c:tx>
          <c:invertIfNegative val="0"/>
          <c:cat>
            <c:strRef>
              <c:f>'Hostalric conjunt'!$B$16:$B$24</c:f>
              <c:strCache>
                <c:ptCount val="9"/>
                <c:pt idx="0">
                  <c:v>&lt;1 </c:v>
                </c:pt>
                <c:pt idx="1">
                  <c:v>1-6 a</c:v>
                </c:pt>
                <c:pt idx="2">
                  <c:v>7-12 a</c:v>
                </c:pt>
                <c:pt idx="3">
                  <c:v>13-19 a</c:v>
                </c:pt>
                <c:pt idx="4">
                  <c:v>20-29 a</c:v>
                </c:pt>
                <c:pt idx="5">
                  <c:v>30-39 a</c:v>
                </c:pt>
                <c:pt idx="6">
                  <c:v>40-60 a</c:v>
                </c:pt>
                <c:pt idx="7">
                  <c:v>61-x</c:v>
                </c:pt>
                <c:pt idx="8">
                  <c:v>25-x</c:v>
                </c:pt>
              </c:strCache>
            </c:strRef>
          </c:cat>
          <c:val>
            <c:numRef>
              <c:f>'Hostalric conjunt'!$E$16:$E$24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561536"/>
        <c:axId val="64563072"/>
      </c:barChart>
      <c:catAx>
        <c:axId val="64561536"/>
        <c:scaling>
          <c:orientation val="minMax"/>
        </c:scaling>
        <c:delete val="0"/>
        <c:axPos val="b"/>
        <c:majorTickMark val="none"/>
        <c:minorTickMark val="none"/>
        <c:tickLblPos val="nextTo"/>
        <c:crossAx val="64563072"/>
        <c:crosses val="autoZero"/>
        <c:auto val="1"/>
        <c:lblAlgn val="ctr"/>
        <c:lblOffset val="100"/>
        <c:noMultiLvlLbl val="0"/>
      </c:catAx>
      <c:valAx>
        <c:axId val="645630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4561536"/>
        <c:crosses val="autoZero"/>
        <c:crossBetween val="between"/>
        <c:majorUnit val="1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04/06/2019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04/06/2019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04/06/2019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04/06/2019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04/06/2019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04/06/2019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04/06/2019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04/06/2019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04/06/2019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04/06/2019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04/06/2019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2000">
              <a:schemeClr val="accent6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04/06/2019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8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94343" y="1628800"/>
            <a:ext cx="5544616" cy="1470025"/>
          </a:xfrm>
        </p:spPr>
        <p:txBody>
          <a:bodyPr>
            <a:normAutofit fontScale="90000"/>
          </a:bodyPr>
          <a:lstStyle/>
          <a:p>
            <a:r>
              <a:rPr lang="ca-ES" sz="4700" b="1" dirty="0" smtClean="0"/>
              <a:t>CONTEXTOS FUNERARIS</a:t>
            </a:r>
            <a:r>
              <a:rPr lang="ca-ES" b="1" dirty="0" smtClean="0"/>
              <a:t/>
            </a:r>
            <a:br>
              <a:rPr lang="ca-ES" b="1" dirty="0" smtClean="0"/>
            </a:br>
            <a:r>
              <a:rPr lang="ca-ES" sz="3100" b="1" dirty="0" smtClean="0"/>
              <a:t>EN EL TALÚS DEL BALUARD SUD-EST </a:t>
            </a:r>
            <a:r>
              <a:rPr lang="ca-ES" b="1" dirty="0" smtClean="0"/>
              <a:t/>
            </a:r>
            <a:br>
              <a:rPr lang="ca-ES" b="1" dirty="0" smtClean="0"/>
            </a:br>
            <a:r>
              <a:rPr lang="ca-ES" sz="4200" b="1" dirty="0" smtClean="0"/>
              <a:t>DEL CASTELL D’HOSTALRIC </a:t>
            </a:r>
            <a:r>
              <a:rPr lang="ca-ES" sz="3100" b="1" dirty="0" smtClean="0"/>
              <a:t>(LA SELVA)</a:t>
            </a:r>
            <a:endParaRPr lang="ca-ES" sz="18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224136"/>
          </a:xfrm>
        </p:spPr>
        <p:txBody>
          <a:bodyPr>
            <a:normAutofit/>
          </a:bodyPr>
          <a:lstStyle/>
          <a:p>
            <a:r>
              <a:rPr lang="ca-ES" sz="2000" dirty="0" err="1">
                <a:solidFill>
                  <a:schemeClr val="tx1"/>
                </a:solidFill>
              </a:rPr>
              <a:t>Bibiana</a:t>
            </a:r>
            <a:r>
              <a:rPr lang="ca-ES" sz="2000" dirty="0">
                <a:solidFill>
                  <a:schemeClr val="tx1"/>
                </a:solidFill>
              </a:rPr>
              <a:t> </a:t>
            </a:r>
            <a:r>
              <a:rPr lang="ca-ES" sz="2000" dirty="0" smtClean="0">
                <a:solidFill>
                  <a:schemeClr val="tx1"/>
                </a:solidFill>
              </a:rPr>
              <a:t>Agustí -</a:t>
            </a:r>
            <a:r>
              <a:rPr lang="ca-ES" sz="2000" dirty="0">
                <a:solidFill>
                  <a:schemeClr val="tx1"/>
                </a:solidFill>
              </a:rPr>
              <a:t> </a:t>
            </a:r>
            <a:r>
              <a:rPr lang="ca-ES" sz="2000" dirty="0" err="1">
                <a:solidFill>
                  <a:schemeClr val="tx1"/>
                </a:solidFill>
              </a:rPr>
              <a:t>InSitu</a:t>
            </a:r>
            <a:r>
              <a:rPr lang="ca-ES" sz="2000" dirty="0">
                <a:solidFill>
                  <a:schemeClr val="tx1"/>
                </a:solidFill>
              </a:rPr>
              <a:t> SCP </a:t>
            </a:r>
            <a:endParaRPr lang="ca-ES" sz="2000" dirty="0" smtClean="0">
              <a:solidFill>
                <a:schemeClr val="tx1"/>
              </a:solidFill>
            </a:endParaRPr>
          </a:p>
          <a:p>
            <a:r>
              <a:rPr lang="ca-ES" sz="2000" dirty="0" smtClean="0">
                <a:solidFill>
                  <a:schemeClr val="tx1"/>
                </a:solidFill>
              </a:rPr>
              <a:t>Antònia Díaz -</a:t>
            </a:r>
            <a:r>
              <a:rPr lang="ca-ES" sz="2000" dirty="0">
                <a:solidFill>
                  <a:schemeClr val="tx1"/>
                </a:solidFill>
              </a:rPr>
              <a:t> </a:t>
            </a:r>
            <a:r>
              <a:rPr lang="ca-ES" sz="2000" dirty="0" err="1">
                <a:solidFill>
                  <a:schemeClr val="tx1"/>
                </a:solidFill>
              </a:rPr>
              <a:t>InSitu</a:t>
            </a:r>
            <a:r>
              <a:rPr lang="ca-ES" sz="2000" dirty="0">
                <a:solidFill>
                  <a:schemeClr val="tx1"/>
                </a:solidFill>
              </a:rPr>
              <a:t> SCP </a:t>
            </a:r>
            <a:endParaRPr lang="ca-ES" sz="2000" dirty="0" smtClean="0">
              <a:solidFill>
                <a:schemeClr val="tx1"/>
              </a:solidFill>
            </a:endParaRPr>
          </a:p>
          <a:p>
            <a:r>
              <a:rPr lang="ca-ES" sz="2000" dirty="0" smtClean="0">
                <a:solidFill>
                  <a:schemeClr val="tx1"/>
                </a:solidFill>
              </a:rPr>
              <a:t>Esther Medina - </a:t>
            </a:r>
            <a:r>
              <a:rPr lang="ca-ES" sz="2000" dirty="0" err="1">
                <a:solidFill>
                  <a:schemeClr val="tx1"/>
                </a:solidFill>
              </a:rPr>
              <a:t>Atics</a:t>
            </a:r>
            <a:r>
              <a:rPr lang="ca-ES" sz="2000" dirty="0">
                <a:solidFill>
                  <a:schemeClr val="tx1"/>
                </a:solidFill>
              </a:rPr>
              <a:t> </a:t>
            </a:r>
            <a:r>
              <a:rPr lang="ca-ES" sz="2000" dirty="0" smtClean="0">
                <a:solidFill>
                  <a:schemeClr val="tx1"/>
                </a:solidFill>
              </a:rPr>
              <a:t>SL</a:t>
            </a:r>
            <a:endParaRPr lang="ca-ES" sz="2000" dirty="0">
              <a:solidFill>
                <a:schemeClr val="tx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82" y="5920928"/>
            <a:ext cx="3276600" cy="635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000" cy="1080000"/>
          </a:xfrm>
          <a:prstGeom prst="rect">
            <a:avLst/>
          </a:prstGeom>
        </p:spPr>
      </p:pic>
      <p:pic>
        <p:nvPicPr>
          <p:cNvPr id="1026" name="Picture 2" descr="D:\IN SITU\logos insitu\logo_insit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343" y="5554412"/>
            <a:ext cx="1525529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691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07504" y="174849"/>
            <a:ext cx="1196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/>
              <a:t>UF5</a:t>
            </a:r>
          </a:p>
          <a:p>
            <a:r>
              <a:rPr lang="ca-ES" dirty="0" smtClean="0"/>
              <a:t>Masculí</a:t>
            </a:r>
          </a:p>
          <a:p>
            <a:r>
              <a:rPr lang="ca-ES" dirty="0" smtClean="0"/>
              <a:t>30-40 anys</a:t>
            </a:r>
            <a:endParaRPr lang="ca-ES" dirty="0"/>
          </a:p>
          <a:p>
            <a:r>
              <a:rPr lang="ca-ES" dirty="0" smtClean="0"/>
              <a:t>H 170 cm</a:t>
            </a: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6817" r="26485" b="13923"/>
          <a:stretch/>
        </p:blipFill>
        <p:spPr>
          <a:xfrm>
            <a:off x="107504" y="1551613"/>
            <a:ext cx="2226610" cy="4182156"/>
          </a:xfrm>
        </p:spPr>
      </p:pic>
      <p:pic>
        <p:nvPicPr>
          <p:cNvPr id="10" name="9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75" y="3127224"/>
            <a:ext cx="2498264" cy="1402534"/>
          </a:xfr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577382"/>
            <a:ext cx="2498263" cy="1402533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6"/>
          <a:stretch/>
        </p:blipFill>
        <p:spPr>
          <a:xfrm>
            <a:off x="5076056" y="174849"/>
            <a:ext cx="3820024" cy="2753529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r="8149"/>
          <a:stretch/>
        </p:blipFill>
        <p:spPr>
          <a:xfrm>
            <a:off x="5076056" y="3141659"/>
            <a:ext cx="3820024" cy="2447581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1" y="4725144"/>
            <a:ext cx="2454692" cy="184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90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79512" y="164379"/>
            <a:ext cx="1196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/>
              <a:t>UF6</a:t>
            </a:r>
          </a:p>
          <a:p>
            <a:r>
              <a:rPr lang="ca-ES" dirty="0" smtClean="0"/>
              <a:t>Masculí</a:t>
            </a:r>
          </a:p>
          <a:p>
            <a:r>
              <a:rPr lang="ca-ES" dirty="0" smtClean="0"/>
              <a:t>18-25 anys</a:t>
            </a:r>
            <a:endParaRPr lang="ca-ES" dirty="0"/>
          </a:p>
        </p:txBody>
      </p:sp>
      <p:pic>
        <p:nvPicPr>
          <p:cNvPr id="3" name="2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t="21732" b="23406"/>
          <a:stretch/>
        </p:blipFill>
        <p:spPr>
          <a:xfrm rot="5400000">
            <a:off x="-1102723" y="2710633"/>
            <a:ext cx="4539932" cy="1944217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64379"/>
            <a:ext cx="4038600" cy="2267284"/>
          </a:xfr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0" r="5253" b="28077"/>
          <a:stretch/>
        </p:blipFill>
        <p:spPr>
          <a:xfrm rot="16200000">
            <a:off x="3213071" y="3419778"/>
            <a:ext cx="4129551" cy="241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50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" t="9846" b="24262"/>
          <a:stretch/>
        </p:blipFill>
        <p:spPr>
          <a:xfrm rot="5400000">
            <a:off x="-904677" y="2784997"/>
            <a:ext cx="4616649" cy="2448272"/>
          </a:xfrm>
        </p:spPr>
      </p:pic>
      <p:sp>
        <p:nvSpPr>
          <p:cNvPr id="7" name="6 CuadroTexto"/>
          <p:cNvSpPr txBox="1"/>
          <p:nvPr/>
        </p:nvSpPr>
        <p:spPr>
          <a:xfrm>
            <a:off x="179512" y="116632"/>
            <a:ext cx="1489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/>
              <a:t>UF7</a:t>
            </a:r>
          </a:p>
          <a:p>
            <a:r>
              <a:rPr lang="ca-ES" dirty="0" smtClean="0"/>
              <a:t>Masculí</a:t>
            </a:r>
          </a:p>
          <a:p>
            <a:r>
              <a:rPr lang="ca-ES" dirty="0" smtClean="0"/>
              <a:t>16-17 anys</a:t>
            </a:r>
            <a:endParaRPr lang="ca-ES" dirty="0"/>
          </a:p>
          <a:p>
            <a:r>
              <a:rPr lang="ca-ES" dirty="0" smtClean="0"/>
              <a:t>H 162-163 cm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3" r="10962" b="5721"/>
          <a:stretch/>
        </p:blipFill>
        <p:spPr>
          <a:xfrm>
            <a:off x="3779912" y="260648"/>
            <a:ext cx="5146214" cy="3240000"/>
          </a:xfrm>
          <a:prstGeom prst="rect">
            <a:avLst/>
          </a:prstGeom>
        </p:spPr>
      </p:pic>
      <p:pic>
        <p:nvPicPr>
          <p:cNvPr id="12" name="11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3"/>
          <a:stretch/>
        </p:blipFill>
        <p:spPr>
          <a:xfrm>
            <a:off x="3786029" y="3717032"/>
            <a:ext cx="5142420" cy="2772000"/>
          </a:xfrm>
        </p:spPr>
      </p:pic>
    </p:spTree>
    <p:extLst>
      <p:ext uri="{BB962C8B-B14F-4D97-AF65-F5344CB8AC3E}">
        <p14:creationId xmlns:p14="http://schemas.microsoft.com/office/powerpoint/2010/main" val="222978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79512" y="164379"/>
            <a:ext cx="1489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/>
              <a:t>UF8</a:t>
            </a:r>
          </a:p>
          <a:p>
            <a:r>
              <a:rPr lang="ca-ES" dirty="0" smtClean="0"/>
              <a:t>Masculí</a:t>
            </a:r>
          </a:p>
          <a:p>
            <a:r>
              <a:rPr lang="ca-ES" dirty="0" smtClean="0"/>
              <a:t>18-20 anys</a:t>
            </a:r>
            <a:endParaRPr lang="ca-ES" dirty="0"/>
          </a:p>
          <a:p>
            <a:r>
              <a:rPr lang="ca-ES" dirty="0" smtClean="0"/>
              <a:t>H 160-164 cm</a:t>
            </a:r>
          </a:p>
        </p:txBody>
      </p:sp>
      <p:pic>
        <p:nvPicPr>
          <p:cNvPr id="15" name="14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8607" r="15053" b="8120"/>
          <a:stretch/>
        </p:blipFill>
        <p:spPr>
          <a:xfrm>
            <a:off x="6320454" y="167047"/>
            <a:ext cx="2701015" cy="2002206"/>
          </a:xfrm>
        </p:spPr>
      </p:pic>
      <p:pic>
        <p:nvPicPr>
          <p:cNvPr id="14" name="13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4" r="12688" b="18553"/>
          <a:stretch/>
        </p:blipFill>
        <p:spPr>
          <a:xfrm rot="16200000">
            <a:off x="-1015509" y="2895829"/>
            <a:ext cx="4838314" cy="2304256"/>
          </a:xfrm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8173" r="20861" b="11923"/>
          <a:stretch/>
        </p:blipFill>
        <p:spPr>
          <a:xfrm rot="16200000">
            <a:off x="3919054" y="529295"/>
            <a:ext cx="2701700" cy="1971869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r="18427"/>
          <a:stretch/>
        </p:blipFill>
        <p:spPr>
          <a:xfrm rot="16200000">
            <a:off x="6390794" y="2135796"/>
            <a:ext cx="2561807" cy="2699944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9" t="16926" r="7980"/>
          <a:stretch/>
        </p:blipFill>
        <p:spPr>
          <a:xfrm>
            <a:off x="3635896" y="2996952"/>
            <a:ext cx="252444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50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50" y="404367"/>
            <a:ext cx="1998000" cy="2664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8843" y="3618020"/>
            <a:ext cx="2664296" cy="199822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31051" y="737405"/>
            <a:ext cx="2664296" cy="1998222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1612900" cy="126365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4"/>
          <a:stretch/>
        </p:blipFill>
        <p:spPr>
          <a:xfrm>
            <a:off x="7456927" y="1630609"/>
            <a:ext cx="1161888" cy="972000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5580112" y="5319260"/>
            <a:ext cx="1888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Turmells </a:t>
            </a:r>
            <a:r>
              <a:rPr lang="ca-ES" dirty="0" smtClean="0"/>
              <a:t> creuats; </a:t>
            </a:r>
          </a:p>
          <a:p>
            <a:r>
              <a:rPr lang="ca-ES" dirty="0" smtClean="0"/>
              <a:t>lligats</a:t>
            </a:r>
            <a:r>
              <a:rPr lang="ca-ES" dirty="0" smtClean="0"/>
              <a:t>?</a:t>
            </a:r>
            <a:endParaRPr lang="ca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51520" y="3100317"/>
            <a:ext cx="256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Mans lligades a l’esquena</a:t>
            </a:r>
            <a:endParaRPr lang="ca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198861" y="3100317"/>
            <a:ext cx="294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Avantbraços lligats al davant</a:t>
            </a:r>
            <a:endParaRPr lang="ca-ES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8" t="66787" r="34156" b="3100"/>
          <a:stretch/>
        </p:blipFill>
        <p:spPr>
          <a:xfrm>
            <a:off x="1948584" y="4490065"/>
            <a:ext cx="1322910" cy="14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33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Marcador de contenid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0" t="8353" r="7783" b="4034"/>
          <a:stretch/>
        </p:blipFill>
        <p:spPr>
          <a:xfrm>
            <a:off x="1043608" y="476672"/>
            <a:ext cx="2376264" cy="4938688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2431666"/>
            <a:ext cx="5040000" cy="972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652836" y="3444822"/>
            <a:ext cx="153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Decúbit </a:t>
            </a:r>
            <a:r>
              <a:rPr lang="ca-ES" dirty="0" err="1" smtClean="0"/>
              <a:t>prono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960814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sz="half" idx="1"/>
          </p:nvPr>
        </p:nvSpPr>
        <p:spPr>
          <a:xfrm>
            <a:off x="467544" y="1052736"/>
            <a:ext cx="8568952" cy="4525963"/>
          </a:xfrm>
        </p:spPr>
        <p:txBody>
          <a:bodyPr>
            <a:normAutofit fontScale="92500"/>
          </a:bodyPr>
          <a:lstStyle/>
          <a:p>
            <a:r>
              <a:rPr lang="ca-ES" dirty="0" smtClean="0"/>
              <a:t>Localització en un espai militar perifèric</a:t>
            </a:r>
          </a:p>
          <a:p>
            <a:r>
              <a:rPr lang="ca-ES" dirty="0"/>
              <a:t>Context segle XIX per relació </a:t>
            </a:r>
            <a:r>
              <a:rPr lang="ca-ES" dirty="0" smtClean="0"/>
              <a:t>estratigràfica</a:t>
            </a:r>
            <a:endParaRPr lang="ca-ES" dirty="0"/>
          </a:p>
          <a:p>
            <a:r>
              <a:rPr lang="ca-ES" dirty="0" smtClean="0"/>
              <a:t>Selecció demogràfica: mostra de població masculina jove</a:t>
            </a:r>
          </a:p>
          <a:p>
            <a:r>
              <a:rPr lang="ca-ES" dirty="0" smtClean="0"/>
              <a:t>Absència d’estructures funeràries</a:t>
            </a:r>
          </a:p>
          <a:p>
            <a:r>
              <a:rPr lang="ca-ES" dirty="0"/>
              <a:t>Posicions descurades i indignes</a:t>
            </a:r>
          </a:p>
          <a:p>
            <a:r>
              <a:rPr lang="ca-ES" dirty="0" smtClean="0"/>
              <a:t>Absència d’objectes d’acompanyament funerari</a:t>
            </a:r>
          </a:p>
          <a:p>
            <a:r>
              <a:rPr lang="ca-ES" dirty="0"/>
              <a:t>Absència de </a:t>
            </a:r>
            <a:r>
              <a:rPr lang="ca-ES" dirty="0" smtClean="0"/>
              <a:t>vestimenta</a:t>
            </a:r>
          </a:p>
          <a:p>
            <a:r>
              <a:rPr lang="ca-ES" dirty="0" smtClean="0"/>
              <a:t>Inferència de lligams físics</a:t>
            </a:r>
          </a:p>
          <a:p>
            <a:r>
              <a:rPr lang="ca-ES" dirty="0" smtClean="0"/>
              <a:t>Evidència de ferida de bala</a:t>
            </a:r>
          </a:p>
          <a:p>
            <a:endParaRPr lang="ca-ES" dirty="0" smtClean="0"/>
          </a:p>
        </p:txBody>
      </p:sp>
      <p:sp>
        <p:nvSpPr>
          <p:cNvPr id="2" name="1 CuadroTexto"/>
          <p:cNvSpPr txBox="1"/>
          <p:nvPr/>
        </p:nvSpPr>
        <p:spPr>
          <a:xfrm>
            <a:off x="467544" y="435799"/>
            <a:ext cx="154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CONCLUSIONS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57485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7133231" cy="5040000"/>
          </a:xfrm>
        </p:spPr>
      </p:pic>
    </p:spTree>
    <p:extLst>
      <p:ext uri="{BB962C8B-B14F-4D97-AF65-F5344CB8AC3E}">
        <p14:creationId xmlns:p14="http://schemas.microsoft.com/office/powerpoint/2010/main" val="2145903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13210" r="10941" b="12133"/>
          <a:stretch/>
        </p:blipFill>
        <p:spPr>
          <a:xfrm>
            <a:off x="439615" y="539552"/>
            <a:ext cx="2136531" cy="236513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0" r="10075" b="20181"/>
          <a:stretch/>
        </p:blipFill>
        <p:spPr>
          <a:xfrm>
            <a:off x="2816748" y="539552"/>
            <a:ext cx="2270065" cy="2340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12991" b="16791"/>
          <a:stretch/>
        </p:blipFill>
        <p:spPr>
          <a:xfrm>
            <a:off x="439615" y="3068960"/>
            <a:ext cx="4662963" cy="2232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7"/>
          <a:stretch/>
        </p:blipFill>
        <p:spPr>
          <a:xfrm>
            <a:off x="5436096" y="539552"/>
            <a:ext cx="2485354" cy="298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53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6672"/>
            <a:ext cx="1971000" cy="262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02" y="476672"/>
            <a:ext cx="1971000" cy="2628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01235"/>
            <a:ext cx="1998000" cy="2664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2262" y="3618020"/>
            <a:ext cx="2664296" cy="199822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4987" y="3634272"/>
            <a:ext cx="2664296" cy="199822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96965" y="3618021"/>
            <a:ext cx="2664296" cy="1998222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1989782" cy="26280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99" y="476672"/>
            <a:ext cx="1998000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6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328841"/>
              </p:ext>
            </p:extLst>
          </p:nvPr>
        </p:nvGraphicFramePr>
        <p:xfrm>
          <a:off x="1331640" y="980728"/>
          <a:ext cx="676562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454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0" t="8353" r="7783" b="4034"/>
          <a:stretch/>
        </p:blipFill>
        <p:spPr>
          <a:xfrm>
            <a:off x="323528" y="1628800"/>
            <a:ext cx="2376264" cy="4938688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221088"/>
            <a:ext cx="3149978" cy="2362484"/>
          </a:xfrm>
        </p:spPr>
      </p:pic>
      <p:sp>
        <p:nvSpPr>
          <p:cNvPr id="7" name="6 CuadroTexto"/>
          <p:cNvSpPr txBox="1"/>
          <p:nvPr/>
        </p:nvSpPr>
        <p:spPr>
          <a:xfrm>
            <a:off x="251520" y="260648"/>
            <a:ext cx="1242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/>
              <a:t>UF1</a:t>
            </a:r>
          </a:p>
          <a:p>
            <a:r>
              <a:rPr lang="ca-ES" dirty="0" smtClean="0"/>
              <a:t>Masculí</a:t>
            </a:r>
          </a:p>
          <a:p>
            <a:r>
              <a:rPr lang="ca-ES" dirty="0" smtClean="0"/>
              <a:t>16-17 anys</a:t>
            </a:r>
          </a:p>
          <a:p>
            <a:r>
              <a:rPr lang="ca-ES" dirty="0" smtClean="0"/>
              <a:t>H 161,8 cm</a:t>
            </a:r>
            <a:endParaRPr lang="ca-E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02" b="82947" l="27149" r="781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3" t="12644" r="9808" b="17836"/>
          <a:stretch/>
        </p:blipFill>
        <p:spPr>
          <a:xfrm flipV="1">
            <a:off x="3923928" y="548680"/>
            <a:ext cx="4755057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86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79512" y="156215"/>
            <a:ext cx="1242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/>
              <a:t>UF2</a:t>
            </a:r>
          </a:p>
          <a:p>
            <a:r>
              <a:rPr lang="ca-ES" dirty="0" smtClean="0"/>
              <a:t>Masculí</a:t>
            </a:r>
          </a:p>
          <a:p>
            <a:r>
              <a:rPr lang="ca-ES" dirty="0" smtClean="0"/>
              <a:t>18-25 anys</a:t>
            </a:r>
          </a:p>
          <a:p>
            <a:r>
              <a:rPr lang="ca-ES" dirty="0" smtClean="0"/>
              <a:t>H 161,8 cm</a:t>
            </a:r>
            <a:endParaRPr lang="ca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36504"/>
            <a:ext cx="2160240" cy="2880320"/>
          </a:xfrm>
        </p:spPr>
      </p:pic>
      <p:pic>
        <p:nvPicPr>
          <p:cNvPr id="9" name="8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3"/>
          <a:stretch/>
        </p:blipFill>
        <p:spPr>
          <a:xfrm>
            <a:off x="193561" y="2348640"/>
            <a:ext cx="2457198" cy="4104696"/>
          </a:xfr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100000" l="9959" r="89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675456"/>
            <a:ext cx="5940000" cy="396000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12067" r="29326" b="11058"/>
          <a:stretch/>
        </p:blipFill>
        <p:spPr>
          <a:xfrm>
            <a:off x="5940152" y="3429000"/>
            <a:ext cx="2859062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2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07504" y="203169"/>
            <a:ext cx="1196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/>
              <a:t>UF3</a:t>
            </a:r>
          </a:p>
          <a:p>
            <a:r>
              <a:rPr lang="ca-ES" dirty="0" smtClean="0"/>
              <a:t>Masculí</a:t>
            </a:r>
          </a:p>
          <a:p>
            <a:r>
              <a:rPr lang="ca-ES" dirty="0" smtClean="0"/>
              <a:t>16-17 anys</a:t>
            </a: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0" r="23180"/>
          <a:stretch/>
        </p:blipFill>
        <p:spPr>
          <a:xfrm>
            <a:off x="179512" y="1628800"/>
            <a:ext cx="2008539" cy="4525963"/>
          </a:xfrm>
        </p:spPr>
      </p:pic>
      <p:pic>
        <p:nvPicPr>
          <p:cNvPr id="12" name="11 Marcador de contenido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8110" y="2514458"/>
            <a:ext cx="4038600" cy="2267284"/>
          </a:xfr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8" b="99190" l="9959" r="89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7812" y="1944756"/>
            <a:ext cx="833624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07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79512" y="260648"/>
            <a:ext cx="1489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/>
              <a:t>UF4</a:t>
            </a:r>
          </a:p>
          <a:p>
            <a:r>
              <a:rPr lang="ca-ES" dirty="0" smtClean="0"/>
              <a:t>Masculí</a:t>
            </a:r>
          </a:p>
          <a:p>
            <a:r>
              <a:rPr lang="ca-ES" dirty="0" smtClean="0"/>
              <a:t>25-30 anys</a:t>
            </a:r>
            <a:endParaRPr lang="ca-ES" dirty="0"/>
          </a:p>
          <a:p>
            <a:r>
              <a:rPr lang="ca-ES" dirty="0" smtClean="0"/>
              <a:t>H 165-168 cm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r="23222"/>
          <a:stretch/>
        </p:blipFill>
        <p:spPr>
          <a:xfrm>
            <a:off x="234646" y="1628800"/>
            <a:ext cx="1951897" cy="4320000"/>
          </a:xfrm>
        </p:spPr>
      </p:pic>
      <p:pic>
        <p:nvPicPr>
          <p:cNvPr id="6" name="5 Marcador de contenido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2" r="15219"/>
          <a:stretch/>
        </p:blipFill>
        <p:spPr>
          <a:xfrm>
            <a:off x="5508104" y="207667"/>
            <a:ext cx="3193594" cy="2736000"/>
          </a:xfr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2" r="28461" b="11292"/>
          <a:stretch/>
        </p:blipFill>
        <p:spPr>
          <a:xfrm>
            <a:off x="5508104" y="2996952"/>
            <a:ext cx="3204293" cy="36000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r="36057"/>
          <a:stretch/>
        </p:blipFill>
        <p:spPr>
          <a:xfrm>
            <a:off x="2555776" y="1628800"/>
            <a:ext cx="287945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600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131</Words>
  <Application>Microsoft Office PowerPoint</Application>
  <PresentationFormat>Presentación en pantalla (4:3)</PresentationFormat>
  <Paragraphs>50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CONTEXTOS FUNERARIS EN EL TALÚS DEL BALUARD SUD-EST  DEL CASTELL D’HOSTALRIC (LA SELVA)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Contextos funeraris en el talús del baluard sud-est del castell d’Hostalric</dc:title>
  <dc:creator>BIBIANA</dc:creator>
  <cp:lastModifiedBy>BIBIANA</cp:lastModifiedBy>
  <cp:revision>18</cp:revision>
  <dcterms:created xsi:type="dcterms:W3CDTF">2019-05-23T10:32:36Z</dcterms:created>
  <dcterms:modified xsi:type="dcterms:W3CDTF">2019-06-04T17:33:51Z</dcterms:modified>
</cp:coreProperties>
</file>